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9" r:id="rId4"/>
    <p:sldId id="278" r:id="rId5"/>
    <p:sldId id="277" r:id="rId6"/>
    <p:sldId id="279" r:id="rId7"/>
    <p:sldId id="258" r:id="rId8"/>
    <p:sldId id="257" r:id="rId9"/>
    <p:sldId id="263" r:id="rId10"/>
    <p:sldId id="283" r:id="rId11"/>
    <p:sldId id="259" r:id="rId12"/>
    <p:sldId id="260" r:id="rId13"/>
    <p:sldId id="261" r:id="rId14"/>
    <p:sldId id="262" r:id="rId15"/>
    <p:sldId id="268" r:id="rId16"/>
    <p:sldId id="264" r:id="rId17"/>
    <p:sldId id="265" r:id="rId18"/>
    <p:sldId id="266" r:id="rId19"/>
    <p:sldId id="267" r:id="rId20"/>
    <p:sldId id="270" r:id="rId21"/>
    <p:sldId id="273" r:id="rId22"/>
    <p:sldId id="275" r:id="rId23"/>
    <p:sldId id="280" r:id="rId24"/>
    <p:sldId id="27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 stream Processing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3641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main objective of the first stage for the recovery of an extracellular product is the removal of large solid particles and microbial cells usually by centrifugation or filtration.</a:t>
            </a:r>
          </a:p>
          <a:p>
            <a:pPr algn="just">
              <a:lnSpc>
                <a:spcPct val="1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next stage, the broth is fractionated or extracted into major fractions using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ultrafiltration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reverse osmosis, adsorption/ion-exchange/gel filtration or affinity chromatography, liquid–liquid extraction, two phase aqueous extraction, supercritical fluid extraction, or precipitation. </a:t>
            </a:r>
          </a:p>
          <a:p>
            <a:pPr algn="just">
              <a:lnSpc>
                <a:spcPct val="1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Afterward, the product containing fraction is purified by fractional precipitation, further more precise chromatographic techniques and crystallization to obtain a product, which is highly concentrated and essentially free from impurities. </a:t>
            </a:r>
          </a:p>
          <a:p>
            <a:pPr algn="just">
              <a:lnSpc>
                <a:spcPct val="17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Finally, the finished product may require drying.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77" t="16667" r="20132" b="9375"/>
          <a:stretch>
            <a:fillRect/>
          </a:stretch>
        </p:blipFill>
        <p:spPr bwMode="auto">
          <a:xfrm>
            <a:off x="3810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" t="16667" r="19766" b="6250"/>
          <a:stretch>
            <a:fillRect/>
          </a:stretch>
        </p:blipFill>
        <p:spPr bwMode="auto">
          <a:xfrm>
            <a:off x="685800" y="6858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056" t="29167" r="32064" b="17708"/>
          <a:stretch>
            <a:fillRect/>
          </a:stretch>
        </p:blipFill>
        <p:spPr bwMode="auto">
          <a:xfrm>
            <a:off x="838200" y="9906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056" t="28125" r="32064" b="17708"/>
          <a:stretch>
            <a:fillRect/>
          </a:stretch>
        </p:blipFill>
        <p:spPr bwMode="auto">
          <a:xfrm>
            <a:off x="914400" y="8382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4861" t="28125" r="32437" b="25000"/>
          <a:stretch>
            <a:fillRect/>
          </a:stretch>
        </p:blipFill>
        <p:spPr bwMode="auto">
          <a:xfrm>
            <a:off x="838200" y="10668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Removal of </a:t>
            </a:r>
            <a:r>
              <a:rPr lang="en-US" dirty="0" err="1" smtClean="0"/>
              <a:t>Insolubles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Separation of cells, cell debris or other particulate matter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operations to achieve this: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Filtration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Centrifugation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Sedimentation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4) Flocculation a process where a solute comes out of solution in the form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flakes.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5) Precipitation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Isolation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Removal of those components whose properties vary markedly (impurities) from that of the desired product.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is the chief impurity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Isolation steps are designed to remove it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Reducing the volume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Concentrating the product.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d)Liquid –liquid extraction, adsorption,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ultrafiltration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precipitation are some of the unit operations involved.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 Purification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Done to separate those contaminants that resemble the product very closely in physical and chemical properties.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Expensive to carry out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 sensitive and sophisticated equipment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Significant fraction of the entire downstream processing expenditure.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 of operations include affinity, size exclusion, reversed phase chromatography, crystallization and fractional precipitation.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Polishing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with packaging of the product in a form that is stable, easily transportable and convenient.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Crystallization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Desiccation</a:t>
            </a:r>
          </a:p>
          <a:p>
            <a:pPr>
              <a:lnSpc>
                <a:spcPct val="16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Lyophilization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Spray drying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include: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Sterilization of the product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or deactivate trace contaminants which might compromise product safety viruses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depyrogenation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Definition: the isolation and purification of biotechnological product to a form suitable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its intended use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 is harvested at the optimal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are separated from the medium downstream processing.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Biotechnological products include: whole cells, organic acids, amino acids, solvents, antibiotics, industrial enzymes, therapeutic proteins, vaccines, etc.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complexity of the processing steps is determined by the required purity, which in turn, is determined by its application.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Separation principles also depend on the size and nature of products. </a:t>
            </a:r>
          </a:p>
          <a:p>
            <a:pPr algn="just">
              <a:lnSpc>
                <a:spcPct val="17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may be conducted at various stages of the product recovery process. 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particularly useful process as it allows enrichment and concentration in one step, thereby reducing the volume of material for further processing.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possible to obtain some products (or to remove certain impurities) directly from the broth by precipitation, or to use the technique after a crude cell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been obtained.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older but effective method used at this stage is salting out of proteins, followed by the recovery of precipitated proteins by centrifugation.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 is achieved by the addition of inorganic salts at high ionic strength and usually in the form of solid or saturated solutions of ammonium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Ammonium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popular due to its high solubility, low toxicity and low cost but it can liberate ammonia at high pH and is corrosive to metal surfaces, e.g., centrifuges.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solubility of the salt varies with temperature, so strict temperature control is required.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 of organic solvents, such as acetone, ethanol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isopropanol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low temperature reduces protein solubility and the dielectric constant of the medium resulting in precipitation of the proteins.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Formation of a solid in a solution during a chemical reaction.</a:t>
            </a:r>
          </a:p>
          <a:p>
            <a:r>
              <a:rPr lang="en-US" dirty="0" smtClean="0"/>
              <a:t>Solid formed is called the </a:t>
            </a:r>
            <a:r>
              <a:rPr lang="en-US" b="1" dirty="0" smtClean="0"/>
              <a:t>precipitate and the </a:t>
            </a:r>
            <a:r>
              <a:rPr lang="en-US" dirty="0" smtClean="0"/>
              <a:t>liquid remaining above the solid is called the </a:t>
            </a:r>
            <a:r>
              <a:rPr lang="en-US" b="1" dirty="0" err="1" smtClean="0"/>
              <a:t>supernate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86200"/>
            <a:ext cx="3162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“Salting 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Salts such as ammonium and sodium sulfate are used for the recovery and fractionation of proteins.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salt removes water from the surface of the protein revealing hydrophobic patches, which come together causing the protein to precipitate.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hydrophobic proteins will precipitate first, thus allowing fractionation to take place. This technique is also termed “salting out.”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agents used in precipitation render the compound of interest insoluble, and these include: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Organic solvents-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Dextrans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be precipitated out of a broth by the addition of methanol.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Chilled ethanol and acetone can be used in the precipitation of proteins mainly due to changes in the \properties of the solution.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Nonionic polymers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Polyethylene glycol (PEG) can be used in the precipitation of proteins and are similar in behavior to organic solvents.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Polyelectrolytes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can be used in the precipitation of a range of compounds, in addition to their use in cell aggregation.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Protein binding dyes </a:t>
            </a:r>
          </a:p>
          <a:p>
            <a:pPr lvl="1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Triazine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dyes bind to and precipitate certain classes of protein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Heat treatment as a selective precipitation and purification step for various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thermostable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products and in the deactivation of cell proteases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7526" t="17708" r="40263" b="58334"/>
          <a:stretch>
            <a:fillRect/>
          </a:stretch>
        </p:blipFill>
        <p:spPr bwMode="auto">
          <a:xfrm>
            <a:off x="990600" y="1219200"/>
            <a:ext cx="6934200" cy="4419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Centrifugation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Recovery of fermentation products may be difficult and costly.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Recovery costs of microbial products may vary from 15% to 70% of total production cost.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major problem currently faced in product recovery is the large-scale purification of biologically active molecules.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a fermentation broth at the time of harvesting, it is discovered that the product may be present at a low concentration (typically 0.1–5 g dm−3) in an aqueous solution that contains intact microorganisms, cell fragments, soluble and insoluble medium components, and other metabolic products.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product may also be intracellular, heat labile, and easily broken down by contaminating microorganisms.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these factors tend to increase the difficulties of product recovery.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ensure good recovery or purification, speed of operation may be a factor because of the labile nature of a product.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choice of recovery process is based on the following criteria: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The intracellular or extracellular location of the product.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 concentration of the product in the fermentation broth.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 physical and chemical properties of the desired product (as an aid to select separation procedures).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The intended use of the product.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The minimal acceptable standard of purity.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impurities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fermenter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broth.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marketable price for the product.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downstream proces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924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43800" y="4953000"/>
            <a:ext cx="914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43600" y="594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various process used for actual Recovery and purification of biosynthetic products from a fermentation or any other industrial process together constitute a downstream processing.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various stages of processing that occur after the completion of the fermentation or bioconversion stage, including separation, purification, and packaging of the product.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466850"/>
            <a:ext cx="89725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General Steps of Down Stream Processing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in Downstream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Removal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Insolubles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Isolation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Purification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 Polishing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1197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Down stream Processing </vt:lpstr>
      <vt:lpstr>Recovery of products</vt:lpstr>
      <vt:lpstr>Slide 3</vt:lpstr>
      <vt:lpstr>Slide 4</vt:lpstr>
      <vt:lpstr>The choice of recovery process is based on the following criteria: </vt:lpstr>
      <vt:lpstr>Slide 6</vt:lpstr>
      <vt:lpstr>Down Stream Processing</vt:lpstr>
      <vt:lpstr>Slide 8</vt:lpstr>
      <vt:lpstr>Stages in Downstream Processing</vt:lpstr>
      <vt:lpstr>Slide 10</vt:lpstr>
      <vt:lpstr>Slide 11</vt:lpstr>
      <vt:lpstr>Slide 12</vt:lpstr>
      <vt:lpstr>Slide 13</vt:lpstr>
      <vt:lpstr>Slide 14</vt:lpstr>
      <vt:lpstr>Slide 15</vt:lpstr>
      <vt:lpstr>Removal of Insolubles </vt:lpstr>
      <vt:lpstr>Product Isolation </vt:lpstr>
      <vt:lpstr>Product Purification </vt:lpstr>
      <vt:lpstr>Product Polishing</vt:lpstr>
      <vt:lpstr>Precipitation</vt:lpstr>
      <vt:lpstr>Slide 21</vt:lpstr>
      <vt:lpstr>Slide 22</vt:lpstr>
      <vt:lpstr>“Salting out”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36</cp:revision>
  <dcterms:created xsi:type="dcterms:W3CDTF">2006-08-16T00:00:00Z</dcterms:created>
  <dcterms:modified xsi:type="dcterms:W3CDTF">2018-07-03T03:55:17Z</dcterms:modified>
</cp:coreProperties>
</file>